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44" r:id="rId1"/>
  </p:sldMasterIdLst>
  <p:notesMasterIdLst>
    <p:notesMasterId r:id="rId16"/>
  </p:notesMasterIdLst>
  <p:sldIdLst>
    <p:sldId id="1507" r:id="rId2"/>
    <p:sldId id="1508" r:id="rId3"/>
    <p:sldId id="1540" r:id="rId4"/>
    <p:sldId id="1601" r:id="rId5"/>
    <p:sldId id="1630" r:id="rId6"/>
    <p:sldId id="1631" r:id="rId7"/>
    <p:sldId id="1632" r:id="rId8"/>
    <p:sldId id="1633" r:id="rId9"/>
    <p:sldId id="1608" r:id="rId10"/>
    <p:sldId id="1634" r:id="rId11"/>
    <p:sldId id="1635" r:id="rId12"/>
    <p:sldId id="1636" r:id="rId13"/>
    <p:sldId id="1637" r:id="rId14"/>
    <p:sldId id="162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2610"/>
    <a:srgbClr val="000404"/>
    <a:srgbClr val="000000"/>
    <a:srgbClr val="700000"/>
    <a:srgbClr val="020202"/>
    <a:srgbClr val="004620"/>
    <a:srgbClr val="460000"/>
    <a:srgbClr val="240F33"/>
    <a:srgbClr val="000408"/>
    <a:srgbClr val="040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2" autoAdjust="0"/>
    <p:restoredTop sz="89011" autoAdjust="0"/>
  </p:normalViewPr>
  <p:slideViewPr>
    <p:cSldViewPr snapToGrid="0">
      <p:cViewPr varScale="1">
        <p:scale>
          <a:sx n="83" d="100"/>
          <a:sy n="83" d="100"/>
        </p:scale>
        <p:origin x="150" y="60"/>
      </p:cViewPr>
      <p:guideLst/>
    </p:cSldViewPr>
  </p:slideViewPr>
  <p:outlineViewPr>
    <p:cViewPr>
      <p:scale>
        <a:sx n="33" d="100"/>
        <a:sy n="33" d="100"/>
      </p:scale>
      <p:origin x="0" y="-769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BDD806-3644-47FD-8493-81C1DD031CAB}" type="datetimeFigureOut">
              <a:rPr lang="en-US" smtClean="0"/>
              <a:t>9/21/2020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71D24B-FC86-47AA-B772-7DE07F4E7521}" type="slidenum">
              <a:rPr lang="en-US" smtClean="0"/>
              <a:t>‹#›</a:t>
            </a:fld>
            <a:endParaRPr lang="en-US"/>
          </a:p>
        </p:txBody>
      </p:sp>
    </p:spTree>
    <p:extLst>
      <p:ext uri="{BB962C8B-B14F-4D97-AF65-F5344CB8AC3E}">
        <p14:creationId xmlns:p14="http://schemas.microsoft.com/office/powerpoint/2010/main" val="4083739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a:p>
        </p:txBody>
      </p:sp>
    </p:spTree>
    <p:extLst>
      <p:ext uri="{BB962C8B-B14F-4D97-AF65-F5344CB8AC3E}">
        <p14:creationId xmlns:p14="http://schemas.microsoft.com/office/powerpoint/2010/main" val="1720084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10</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err="1" smtClean="0"/>
              <a:t>Php</a:t>
            </a:r>
            <a:r>
              <a:rPr lang="en-US" kern="1200" dirty="0" smtClean="0"/>
              <a:t> 3:19 whose end is destruction, whose god is their belly, and whose glory is in their shame--who set their mind on earthly things.</a:t>
            </a:r>
          </a:p>
          <a:p>
            <a:r>
              <a:rPr lang="en-US" kern="1200" smtClean="0"/>
              <a:t>Ro 16:18 For those who are such do not serve our Lord Jesus Christ, but their own belly,</a:t>
            </a:r>
          </a:p>
          <a:p>
            <a:r>
              <a:rPr lang="en-US" kern="1200" smtClean="0"/>
              <a:t>Eph 2:3 among whom also we all once conducted ourselves in the lusts of our flesh, fulfilling the desires of the flesh and of the mind, and were by nature children of wrath, just as the others.</a:t>
            </a:r>
            <a:endParaRPr lang="en-US" kern="1200" dirty="0"/>
          </a:p>
        </p:txBody>
      </p:sp>
    </p:spTree>
    <p:extLst>
      <p:ext uri="{BB962C8B-B14F-4D97-AF65-F5344CB8AC3E}">
        <p14:creationId xmlns:p14="http://schemas.microsoft.com/office/powerpoint/2010/main" val="15032383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11</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err="1" smtClean="0"/>
              <a:t>Php</a:t>
            </a:r>
            <a:r>
              <a:rPr lang="en-US" kern="1200" dirty="0" smtClean="0"/>
              <a:t> 3:19 whose end is destruction, whose god is their belly, and whose glory is in their shame--who set their mind on earthly things.</a:t>
            </a:r>
          </a:p>
          <a:p>
            <a:r>
              <a:rPr lang="en-US" kern="1200" dirty="0" smtClean="0"/>
              <a:t>Ro 16:18 For those who are such do not serve our Lord Jesus Christ, but their own belly,</a:t>
            </a:r>
          </a:p>
          <a:p>
            <a:r>
              <a:rPr lang="en-US" kern="1200" dirty="0" err="1" smtClean="0"/>
              <a:t>Eph</a:t>
            </a:r>
            <a:r>
              <a:rPr lang="en-US" kern="1200" dirty="0" smtClean="0"/>
              <a:t> 2:3 among whom also we all once conducted ourselves in the lusts of our flesh, fulfilling the desires of the flesh and of the mind, and were by nature children of wrath, just as the others.</a:t>
            </a:r>
            <a:endParaRPr lang="en-US" kern="1200" dirty="0"/>
          </a:p>
        </p:txBody>
      </p:sp>
    </p:spTree>
    <p:extLst>
      <p:ext uri="{BB962C8B-B14F-4D97-AF65-F5344CB8AC3E}">
        <p14:creationId xmlns:p14="http://schemas.microsoft.com/office/powerpoint/2010/main" val="10862985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12</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err="1" smtClean="0"/>
              <a:t>Php</a:t>
            </a:r>
            <a:r>
              <a:rPr lang="en-US" kern="1200" dirty="0" smtClean="0"/>
              <a:t> 3:19 whose end is destruction, whose god is their belly, and whose glory is in their shame--who set their mind on earthly things.</a:t>
            </a:r>
          </a:p>
          <a:p>
            <a:r>
              <a:rPr lang="en-US" kern="1200" dirty="0" smtClean="0"/>
              <a:t>Ro 16:18 For those who are such do not serve our Lord Jesus Christ, but their own belly,</a:t>
            </a:r>
          </a:p>
          <a:p>
            <a:r>
              <a:rPr lang="en-US" kern="1200" dirty="0" err="1" smtClean="0"/>
              <a:t>Eph</a:t>
            </a:r>
            <a:r>
              <a:rPr lang="en-US" kern="1200" dirty="0" smtClean="0"/>
              <a:t> 2:3 among whom also we all once conducted ourselves in the lusts of our flesh, fulfilling the desires of the flesh and of the mind, and were by nature children of wrath, just as the others.</a:t>
            </a:r>
            <a:endParaRPr lang="en-US" kern="1200" dirty="0"/>
          </a:p>
        </p:txBody>
      </p:sp>
    </p:spTree>
    <p:extLst>
      <p:ext uri="{BB962C8B-B14F-4D97-AF65-F5344CB8AC3E}">
        <p14:creationId xmlns:p14="http://schemas.microsoft.com/office/powerpoint/2010/main" val="3796941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2</a:t>
            </a:fld>
            <a:endParaRPr lang="en-US">
              <a:solidFill>
                <a:srgbClr val="000000"/>
              </a:solidFill>
            </a:endParaRPr>
          </a:p>
        </p:txBody>
      </p:sp>
    </p:spTree>
    <p:extLst>
      <p:ext uri="{BB962C8B-B14F-4D97-AF65-F5344CB8AC3E}">
        <p14:creationId xmlns:p14="http://schemas.microsoft.com/office/powerpoint/2010/main" val="3206879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3</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1180688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4</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2Co 11:14 And no wonder! For Satan himself transforms himself into an angel of light. 15 Therefore it is no great thing if his ministers also transform themselves into ministers of righteousness, whose end will be according to their works.</a:t>
            </a:r>
            <a:endParaRPr lang="en-US" kern="1200" dirty="0"/>
          </a:p>
        </p:txBody>
      </p:sp>
    </p:spTree>
    <p:extLst>
      <p:ext uri="{BB962C8B-B14F-4D97-AF65-F5344CB8AC3E}">
        <p14:creationId xmlns:p14="http://schemas.microsoft.com/office/powerpoint/2010/main" val="293620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5</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Le 17:7 "They shall no more offer their sacrifices to demons, after whom they have played the harlot. This shall be a statute forever for them throughout their generations."'</a:t>
            </a:r>
          </a:p>
          <a:p>
            <a:r>
              <a:rPr lang="en-US" kern="1200" dirty="0" smtClean="0"/>
              <a:t> De 32:17 They sacrificed to demons, not to God, To gods they did not know, To new gods, new arrivals That your fathers did not fear.</a:t>
            </a:r>
          </a:p>
          <a:p>
            <a:r>
              <a:rPr lang="en-US" kern="1200" dirty="0" smtClean="0"/>
              <a:t> 2Ch 11:15 Then he appointed for himself priests for the high places, for the demons, and the calf idols which he had made.</a:t>
            </a:r>
          </a:p>
          <a:p>
            <a:r>
              <a:rPr lang="en-US" kern="1200" smtClean="0"/>
              <a:t> Ps 106:37 They even sacrificed their sons And their daughters to demons,</a:t>
            </a:r>
            <a:endParaRPr lang="en-US" kern="1200" dirty="0"/>
          </a:p>
        </p:txBody>
      </p:sp>
    </p:spTree>
    <p:extLst>
      <p:ext uri="{BB962C8B-B14F-4D97-AF65-F5344CB8AC3E}">
        <p14:creationId xmlns:p14="http://schemas.microsoft.com/office/powerpoint/2010/main" val="20524989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6</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Four references to demons in the OT; over 60 in the Gospels alone</a:t>
            </a:r>
            <a:endParaRPr lang="en-US" kern="1200" dirty="0"/>
          </a:p>
        </p:txBody>
      </p:sp>
    </p:spTree>
    <p:extLst>
      <p:ext uri="{BB962C8B-B14F-4D97-AF65-F5344CB8AC3E}">
        <p14:creationId xmlns:p14="http://schemas.microsoft.com/office/powerpoint/2010/main" val="15634455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7</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33707233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8</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16168540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9</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1Co 10:20 Rather, that the things which the Gentiles sacrifice they sacrifice to demons and not to God, and I do not want you to have fellowship with demons. 21 You cannot drink the cup of the Lord and the cup of demons; you cannot partake of the Lord's table and of the table of demons.</a:t>
            </a:r>
          </a:p>
          <a:p>
            <a:r>
              <a:rPr lang="en-US" kern="1200" dirty="0" smtClean="0"/>
              <a:t>Re 9:20 But the rest of mankind, who were not killed by these plagues, did not repent of the works of their hands, that they should not worship demons, and idols of gold, silver, brass, stone, and wood, which can neither see nor hear nor walk.</a:t>
            </a:r>
          </a:p>
          <a:p>
            <a:r>
              <a:rPr lang="en-US" kern="1200" dirty="0" smtClean="0"/>
              <a:t>Jas 3:15 This wisdom does not descend from above, but is earthly, sensual, demonic.</a:t>
            </a:r>
          </a:p>
          <a:p>
            <a:r>
              <a:rPr lang="en-US" kern="1200" smtClean="0"/>
              <a:t>1Ti 4:1 ¶ Now the Spirit expressly says that in latter times some will depart from the faith, giving heed to deceiving spirits and doctrines of demons,</a:t>
            </a:r>
            <a:endParaRPr lang="en-US" kern="1200" dirty="0" smtClean="0"/>
          </a:p>
          <a:p>
            <a:endParaRPr lang="en-US" kern="1200" dirty="0"/>
          </a:p>
        </p:txBody>
      </p:sp>
    </p:spTree>
    <p:extLst>
      <p:ext uri="{BB962C8B-B14F-4D97-AF65-F5344CB8AC3E}">
        <p14:creationId xmlns:p14="http://schemas.microsoft.com/office/powerpoint/2010/main" val="2513820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9/21/2020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780896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9/21/2020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96480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9/21/2020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591355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9/21/2020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54869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9/21/2020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085661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9/21/2020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724557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9/21/2020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69951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9/21/2020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673884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9/21/2020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4294893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9/21/2020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616100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9/21/2020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521959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E857BA-C9F0-4E0A-A4C7-D125AC007814}" type="datetimeFigureOut">
              <a:rPr lang="en-US" smtClean="0"/>
              <a:t>9/21/2020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58011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9/21/2020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969613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E857BA-C9F0-4E0A-A4C7-D125AC007814}" type="datetimeFigureOut">
              <a:rPr lang="en-US" smtClean="0"/>
              <a:t>9/21/2020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23923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857BA-C9F0-4E0A-A4C7-D125AC007814}" type="datetimeFigureOut">
              <a:rPr lang="en-US" smtClean="0"/>
              <a:t>9/21/2020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282131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9/21/2020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067126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9/21/2020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133470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t="-35000" b="-3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DBE857BA-C9F0-4E0A-A4C7-D125AC007814}" type="datetimeFigureOut">
              <a:rPr lang="en-US" smtClean="0"/>
              <a:t>9/21/2020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BFFDF415-1D02-4917-9DF2-E2837826BA54}" type="slidenum">
              <a:rPr lang="en-US" smtClean="0"/>
              <a:t>‹#›</a:t>
            </a:fld>
            <a:endParaRPr lang="en-US"/>
          </a:p>
        </p:txBody>
      </p:sp>
    </p:spTree>
    <p:extLst>
      <p:ext uri="{BB962C8B-B14F-4D97-AF65-F5344CB8AC3E}">
        <p14:creationId xmlns:p14="http://schemas.microsoft.com/office/powerpoint/2010/main" val="1025109309"/>
      </p:ext>
    </p:extLst>
  </p:cSld>
  <p:clrMap bg1="dk1" tx1="lt1" bg2="dk2" tx2="lt2" accent1="accent1" accent2="accent2" accent3="accent3" accent4="accent4" accent5="accent5" accent6="accent6" hlink="hlink" folHlink="folHlink"/>
  <p:sldLayoutIdLst>
    <p:sldLayoutId id="2147484745" r:id="rId1"/>
    <p:sldLayoutId id="2147484746" r:id="rId2"/>
    <p:sldLayoutId id="2147484747" r:id="rId3"/>
    <p:sldLayoutId id="2147484748" r:id="rId4"/>
    <p:sldLayoutId id="2147484749" r:id="rId5"/>
    <p:sldLayoutId id="2147484750" r:id="rId6"/>
    <p:sldLayoutId id="2147484751" r:id="rId7"/>
    <p:sldLayoutId id="2147484752" r:id="rId8"/>
    <p:sldLayoutId id="2147484753" r:id="rId9"/>
    <p:sldLayoutId id="2147484754" r:id="rId10"/>
    <p:sldLayoutId id="2147484755" r:id="rId11"/>
    <p:sldLayoutId id="2147484756" r:id="rId12"/>
    <p:sldLayoutId id="2147484757" r:id="rId13"/>
    <p:sldLayoutId id="2147484758" r:id="rId14"/>
    <p:sldLayoutId id="2147484759" r:id="rId15"/>
    <p:sldLayoutId id="2147484760" r:id="rId16"/>
    <p:sldLayoutId id="2147484761"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191" y="7257"/>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12192000" cy="1828800"/>
          </a:xfrm>
        </p:spPr>
        <p:txBody>
          <a:bodyPr>
            <a:noAutofit/>
          </a:bodyPr>
          <a:lstStyle/>
          <a:p>
            <a:pPr algn="ctr"/>
            <a:r>
              <a:rPr lang="en-US" sz="132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304800" y="1905000"/>
            <a:ext cx="9753600" cy="3962400"/>
          </a:xfrm>
          <a:solidFill>
            <a:schemeClr val="bg2">
              <a:alpha val="0"/>
            </a:schemeClr>
          </a:solidFill>
        </p:spPr>
        <p:txBody>
          <a:bodyPr>
            <a:noAutofit/>
          </a:bodyPr>
          <a:lstStyle/>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Worship 		  		</a:t>
            </a:r>
            <a:r>
              <a:rPr lang="en-US" sz="4000" dirty="0" smtClean="0">
                <a:effectLst>
                  <a:glow rad="228600">
                    <a:srgbClr val="03080D"/>
                  </a:glow>
                </a:effectLst>
              </a:rPr>
              <a:t>	9:30 </a:t>
            </a:r>
            <a:r>
              <a:rPr lang="en-US" sz="4000" dirty="0">
                <a:effectLst>
                  <a:glow rad="228600">
                    <a:srgbClr val="03080D"/>
                  </a:glow>
                </a:effectLst>
              </a:rPr>
              <a:t>AM</a:t>
            </a:r>
          </a:p>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Bible Class (Livestream) 	 </a:t>
            </a:r>
            <a:r>
              <a:rPr lang="en-US" sz="4000" dirty="0" smtClean="0">
                <a:effectLst>
                  <a:glow rad="228600">
                    <a:srgbClr val="03080D"/>
                  </a:glow>
                </a:effectLst>
              </a:rPr>
              <a:t>	5:00 </a:t>
            </a:r>
            <a:r>
              <a:rPr lang="en-US" sz="4000" dirty="0">
                <a:effectLst>
                  <a:glow rad="228600">
                    <a:srgbClr val="03080D"/>
                  </a:glow>
                </a:effectLst>
              </a:rPr>
              <a:t>PM</a:t>
            </a:r>
          </a:p>
          <a:p>
            <a:pPr marL="0" indent="0">
              <a:buNone/>
            </a:pPr>
            <a:r>
              <a:rPr lang="en-US" sz="4000" b="1" dirty="0">
                <a:effectLst>
                  <a:glow rad="228600">
                    <a:srgbClr val="03080D"/>
                  </a:glow>
                </a:effectLst>
              </a:rPr>
              <a:t>Wednesday</a:t>
            </a:r>
          </a:p>
          <a:p>
            <a:pPr marL="487668" lvl="1" indent="0">
              <a:buNone/>
            </a:pPr>
            <a:r>
              <a:rPr lang="en-US" sz="4000" dirty="0">
                <a:effectLst>
                  <a:glow rad="228600">
                    <a:srgbClr val="03080D"/>
                  </a:glow>
                </a:effectLst>
              </a:rPr>
              <a:t>Bible Class (Livestream) 	 </a:t>
            </a:r>
            <a:r>
              <a:rPr lang="en-US" sz="4000" dirty="0" smtClean="0">
                <a:effectLst>
                  <a:glow rad="228600">
                    <a:srgbClr val="03080D"/>
                  </a:glow>
                </a:effectLst>
              </a:rPr>
              <a:t>	7:00  </a:t>
            </a:r>
            <a:r>
              <a:rPr lang="en-US" sz="4000" dirty="0">
                <a:effectLst>
                  <a:glow rad="228600">
                    <a:srgbClr val="03080D"/>
                  </a:glow>
                </a:effectLst>
              </a:rPr>
              <a:t>PM</a:t>
            </a:r>
          </a:p>
        </p:txBody>
      </p:sp>
      <p:sp>
        <p:nvSpPr>
          <p:cNvPr id="9" name="Title 3"/>
          <p:cNvSpPr txBox="1">
            <a:spLocks/>
          </p:cNvSpPr>
          <p:nvPr/>
        </p:nvSpPr>
        <p:spPr>
          <a:xfrm>
            <a:off x="585409" y="5867400"/>
            <a:ext cx="10972800" cy="685800"/>
          </a:xfrm>
          <a:prstGeom prst="rect">
            <a:avLst/>
          </a:prstGeom>
        </p:spPr>
        <p:txBody>
          <a:bodyPr vert="horz" lIns="0" tIns="60960" rIns="0" bIns="0" anchor="b">
            <a:normAutofit fontScale="97500"/>
          </a:bodyPr>
          <a:lstStyle/>
          <a:p>
            <a:pPr algn="ctr" defTabSz="1219170">
              <a:spcBef>
                <a:spcPct val="0"/>
              </a:spcBef>
              <a:defRPr/>
            </a:pPr>
            <a:r>
              <a:rPr lang="en-US" sz="4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153873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Demons Today</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87458" y="1689315"/>
            <a:ext cx="11472581" cy="5296276"/>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How does one “hear” deceiving spirits?</a:t>
            </a:r>
          </a:p>
          <a:p>
            <a:pPr marL="0" indent="0">
              <a:buClr>
                <a:srgbClr val="FFFFCC"/>
              </a:buClr>
              <a:buSzPct val="75000"/>
              <a:buNone/>
            </a:pP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Through the flesh</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Philippians 3:19/Romans 16:18</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544064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Demons Today</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87458" y="1689315"/>
            <a:ext cx="11472581" cy="5296276"/>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Examples of demonic influence and doctrines	</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“Sounds good” – instrumental music</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“Feels good” – drinking </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“Looks good” – promiscuity </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“Seems good” - denominationalism</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4" name="Rounded Rectangle 3"/>
          <p:cNvSpPr/>
          <p:nvPr/>
        </p:nvSpPr>
        <p:spPr>
          <a:xfrm>
            <a:off x="825840" y="3946434"/>
            <a:ext cx="12036609" cy="6683435"/>
          </a:xfrm>
          <a:prstGeom prst="roundRect">
            <a:avLst/>
          </a:prstGeom>
          <a:solidFill>
            <a:srgbClr val="192610"/>
          </a:solidFill>
        </p:spPr>
        <p:style>
          <a:lnRef idx="3">
            <a:schemeClr val="lt1"/>
          </a:lnRef>
          <a:fillRef idx="1">
            <a:schemeClr val="dk1"/>
          </a:fillRef>
          <a:effectRef idx="1">
            <a:schemeClr val="dk1"/>
          </a:effectRef>
          <a:fontRef idx="minor">
            <a:schemeClr val="lt1"/>
          </a:fontRef>
        </p:style>
        <p:txBody>
          <a:bodyPr rtlCol="0" anchor="ctr"/>
          <a:lstStyle/>
          <a:p>
            <a:pPr algn="ctr">
              <a:buClr>
                <a:srgbClr val="FFFFCC"/>
              </a:buClr>
              <a:buSzPct val="75000"/>
            </a:pPr>
            <a:r>
              <a:rPr lang="en-US" sz="4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2 Timothy 3:1-5a </a:t>
            </a:r>
          </a:p>
          <a:p>
            <a:pPr algn="ctr">
              <a:buClr>
                <a:srgbClr val="FFFFCC"/>
              </a:buClr>
              <a:buSzPct val="75000"/>
            </a:pPr>
            <a:r>
              <a:rPr lang="en-US" sz="42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But </a:t>
            </a:r>
            <a:r>
              <a:rPr lang="en-US" sz="42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know this, that in the last days perilous times will </a:t>
            </a:r>
            <a:r>
              <a:rPr lang="en-US" sz="42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come: For </a:t>
            </a:r>
            <a:r>
              <a:rPr lang="en-US" sz="42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men will be lovers of themselves, lovers of money, boasters, proud, blasphemers, disobedient to parents, unthankful, </a:t>
            </a:r>
            <a:r>
              <a:rPr lang="en-US" sz="42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unholy, unloving</a:t>
            </a:r>
            <a:r>
              <a:rPr lang="en-US" sz="42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 unforgiving, slanderers, without self-control, brutal, despisers of </a:t>
            </a:r>
            <a:r>
              <a:rPr lang="en-US" sz="42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good, </a:t>
            </a:r>
            <a:r>
              <a:rPr lang="en-US" sz="42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traitors, headstrong, haughty, lovers of pleasure rather than lovers of </a:t>
            </a:r>
            <a:r>
              <a:rPr lang="en-US" sz="42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God, having </a:t>
            </a:r>
            <a:r>
              <a:rPr lang="en-US" sz="42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a form of godliness but denying its power</a:t>
            </a:r>
          </a:p>
        </p:txBody>
      </p:sp>
    </p:spTree>
    <p:extLst>
      <p:ext uri="{BB962C8B-B14F-4D97-AF65-F5344CB8AC3E}">
        <p14:creationId xmlns:p14="http://schemas.microsoft.com/office/powerpoint/2010/main" val="239174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Demonic Dangers</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87458" y="1689315"/>
            <a:ext cx="11472581" cy="5296276"/>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Dangers of demons are not as Christ’s day</a:t>
            </a:r>
          </a:p>
          <a:p>
            <a:pPr marL="0" indent="0">
              <a:buClr>
                <a:srgbClr val="FFFFCC"/>
              </a:buClr>
              <a:buSzPct val="75000"/>
              <a:buNone/>
            </a:pP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Demonic dangers come from worldliness</a:t>
            </a:r>
          </a:p>
          <a:p>
            <a:pPr marL="0" indent="0">
              <a:buClr>
                <a:srgbClr val="FFFFCC"/>
              </a:buClr>
              <a:buSzPct val="75000"/>
              <a:buNone/>
            </a:pP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Demons influence us by the flesh</a:t>
            </a:r>
          </a:p>
          <a:p>
            <a:pPr marL="0" indent="0">
              <a:buClr>
                <a:srgbClr val="FFFFCC"/>
              </a:buClr>
              <a:buSzPct val="75000"/>
              <a:buNone/>
            </a:pP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107804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60905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04975"/>
          </a:xfrm>
        </p:spPr>
        <p:txBody>
          <a:bodyPr>
            <a:noAutofit/>
          </a:bodyPr>
          <a:lstStyle/>
          <a:p>
            <a:pPr algn="ctr"/>
            <a:r>
              <a:rPr lang="en-US" sz="7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Divine Plan</a:t>
            </a:r>
            <a:endParaRPr lang="en-US" sz="7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Content Placeholder 2"/>
          <p:cNvSpPr>
            <a:spLocks noGrp="1"/>
          </p:cNvSpPr>
          <p:nvPr>
            <p:ph idx="1"/>
          </p:nvPr>
        </p:nvSpPr>
        <p:spPr>
          <a:xfrm>
            <a:off x="278969" y="1687475"/>
            <a:ext cx="11313763" cy="5348755"/>
          </a:xfrm>
        </p:spPr>
        <p:txBody>
          <a:bodyPr>
            <a:normAutofit/>
          </a:bodyPr>
          <a:lstStyle/>
          <a:p>
            <a:pPr marL="0" indent="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Hear and Believe – Acts 15:7</a:t>
            </a:r>
          </a:p>
          <a:p>
            <a:pPr marL="0" indent="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Confess Jesus as Lord – Romans 10:9</a:t>
            </a:r>
          </a:p>
          <a:p>
            <a:pPr marL="0" indent="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Repentance from sin – Acts 2:38</a:t>
            </a:r>
          </a:p>
          <a:p>
            <a:pPr marL="0" indent="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Baptism into Christ – Romans 6:3-5</a:t>
            </a:r>
          </a:p>
          <a:p>
            <a:pPr marL="0" indent="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Faithful in life – Revelation 2:10</a:t>
            </a:r>
            <a:endPar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337772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941869753"/>
              </p:ext>
            </p:extLst>
          </p:nvPr>
        </p:nvGraphicFramePr>
        <p:xfrm>
          <a:off x="4423144" y="-2"/>
          <a:ext cx="7768856" cy="6858002"/>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3884428">
                  <a:extLst>
                    <a:ext uri="{9D8B030D-6E8A-4147-A177-3AD203B41FA5}">
                      <a16:colId xmlns="" xmlns:a16="http://schemas.microsoft.com/office/drawing/2014/main" val="20000"/>
                    </a:ext>
                  </a:extLst>
                </a:gridCol>
                <a:gridCol w="3884428"/>
              </a:tblGrid>
              <a:tr h="864850">
                <a:tc gridSpan="2">
                  <a:txBody>
                    <a:bodyPr/>
                    <a:lstStyle/>
                    <a:p>
                      <a:pPr algn="ctr"/>
                      <a:r>
                        <a:rPr lang="en-US" sz="4800" b="1"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Order of Service</a:t>
                      </a:r>
                      <a:endParaRPr lang="en-US" sz="4800" b="1"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hMerge="1">
                  <a:txBody>
                    <a:bodyPr/>
                    <a:lstStyle/>
                    <a:p>
                      <a:pPr algn="ctr"/>
                      <a:endParaRPr lang="en-US" sz="2400" b="1"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68580" marR="68580">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0"/>
                  </a:ext>
                </a:extLst>
              </a:tr>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Opening Prayer</a:t>
                      </a:r>
                      <a:endParaRPr lang="en-US" sz="3200" b="0" i="0" cap="none" spc="0" baseline="0" dirty="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Rob Wade</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1"/>
                  </a:ext>
                </a:extLst>
              </a:tr>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Chris Willis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2"/>
                  </a:ext>
                </a:extLst>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Chris Willis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Lord’s Supper</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rPr>
                        <a:t>Lamar McDonald</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Chris Willis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Lesson</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Brian Haines</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Chris Willis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Closing</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rPr>
                        <a:t>Anthony Ward</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bl>
          </a:graphicData>
        </a:graphic>
      </p:graphicFrame>
      <p:sp>
        <p:nvSpPr>
          <p:cNvPr id="2" name="Rectangle 1"/>
          <p:cNvSpPr/>
          <p:nvPr/>
        </p:nvSpPr>
        <p:spPr>
          <a:xfrm>
            <a:off x="0" y="521730"/>
            <a:ext cx="4423144" cy="6001643"/>
          </a:xfrm>
          <a:prstGeom prst="rect">
            <a:avLst/>
          </a:prstGeom>
        </p:spPr>
        <p:txBody>
          <a:bodyPr wrap="square">
            <a:spAutoFit/>
          </a:bodyPr>
          <a:lstStyle/>
          <a:p>
            <a:pPr algn="ctr"/>
            <a:r>
              <a:rPr lang="en-US" sz="3200" b="1" dirty="0">
                <a:ln w="9525">
                  <a:solidFill>
                    <a:schemeClr val="bg1"/>
                  </a:solidFill>
                  <a:prstDash val="solid"/>
                </a:ln>
                <a:effectLst>
                  <a:outerShdw blurRad="12700" dist="38100" dir="2700000" algn="tl" rotWithShape="0">
                    <a:schemeClr val="bg1">
                      <a:lumMod val="50000"/>
                    </a:schemeClr>
                  </a:outerShdw>
                </a:effectLst>
              </a:rPr>
              <a:t>  </a:t>
            </a:r>
            <a:r>
              <a:rPr lang="en-US" sz="3200" b="1" dirty="0" smtClean="0">
                <a:ln w="9525">
                  <a:solidFill>
                    <a:schemeClr val="bg1"/>
                  </a:solidFill>
                  <a:prstDash val="solid"/>
                </a:ln>
                <a:effectLst>
                  <a:outerShdw blurRad="12700" dist="38100" dir="2700000" algn="tl" rotWithShape="0">
                    <a:schemeClr val="bg1">
                      <a:lumMod val="50000"/>
                    </a:schemeClr>
                  </a:outerShdw>
                </a:effectLst>
              </a:rPr>
              <a:t>1 Corinthians 16:2</a:t>
            </a:r>
          </a:p>
          <a:p>
            <a:pPr algn="ctr"/>
            <a:r>
              <a:rPr lang="en-US" sz="3200" b="1" i="1" dirty="0" smtClean="0">
                <a:ln w="9525">
                  <a:solidFill>
                    <a:schemeClr val="bg1"/>
                  </a:solidFill>
                  <a:prstDash val="solid"/>
                </a:ln>
                <a:effectLst>
                  <a:outerShdw blurRad="12700" dist="38100" dir="2700000" algn="tl" rotWithShape="0">
                    <a:schemeClr val="bg1">
                      <a:lumMod val="50000"/>
                    </a:schemeClr>
                  </a:outerShdw>
                </a:effectLst>
              </a:rPr>
              <a:t>On </a:t>
            </a:r>
            <a:r>
              <a:rPr lang="en-US" sz="3200" b="1" i="1" dirty="0">
                <a:ln w="9525">
                  <a:solidFill>
                    <a:schemeClr val="bg1"/>
                  </a:solidFill>
                  <a:prstDash val="solid"/>
                </a:ln>
                <a:effectLst>
                  <a:outerShdw blurRad="12700" dist="38100" dir="2700000" algn="tl" rotWithShape="0">
                    <a:schemeClr val="bg1">
                      <a:lumMod val="50000"/>
                    </a:schemeClr>
                  </a:outerShdw>
                </a:effectLst>
              </a:rPr>
              <a:t>the first day of the week let each one of you lay something aside, storing up as he may prosper, that there be no collections when I come</a:t>
            </a:r>
            <a:r>
              <a:rPr lang="en-US" sz="3200" b="1" dirty="0" smtClean="0">
                <a:ln w="9525">
                  <a:solidFill>
                    <a:schemeClr val="bg1"/>
                  </a:solidFill>
                  <a:prstDash val="solid"/>
                </a:ln>
                <a:effectLst>
                  <a:outerShdw blurRad="12700" dist="38100" dir="2700000" algn="tl" rotWithShape="0">
                    <a:schemeClr val="bg1">
                      <a:lumMod val="50000"/>
                    </a:schemeClr>
                  </a:outerShdw>
                </a:effectLst>
              </a:rPr>
              <a:t>.</a:t>
            </a:r>
          </a:p>
          <a:p>
            <a:pPr algn="ctr"/>
            <a:endParaRPr lang="en-US" sz="3200" b="1" dirty="0" smtClean="0">
              <a:ln w="9525">
                <a:solidFill>
                  <a:schemeClr val="bg1"/>
                </a:solidFill>
                <a:prstDash val="solid"/>
              </a:ln>
              <a:effectLst>
                <a:outerShdw blurRad="12700" dist="38100" dir="2700000" algn="tl" rotWithShape="0">
                  <a:schemeClr val="bg1">
                    <a:lumMod val="50000"/>
                  </a:schemeClr>
                </a:outerShdw>
              </a:effectLst>
            </a:endParaRPr>
          </a:p>
          <a:p>
            <a:pPr algn="ctr"/>
            <a:endParaRPr lang="en-US" sz="3200" b="1" dirty="0">
              <a:ln w="9525">
                <a:solidFill>
                  <a:schemeClr val="bg1"/>
                </a:solidFill>
                <a:prstDash val="solid"/>
              </a:ln>
              <a:effectLst>
                <a:outerShdw blurRad="12700" dist="38100" dir="2700000" algn="tl" rotWithShape="0">
                  <a:schemeClr val="bg1">
                    <a:lumMod val="50000"/>
                  </a:schemeClr>
                </a:outerShdw>
              </a:effectLst>
            </a:endParaRPr>
          </a:p>
          <a:p>
            <a:pPr algn="ctr"/>
            <a:endParaRPr lang="en-US" sz="3200" b="1" dirty="0">
              <a:ln w="9525">
                <a:solidFill>
                  <a:schemeClr val="bg1"/>
                </a:solidFill>
                <a:prstDash val="solid"/>
              </a:ln>
              <a:effectLst>
                <a:outerShdw blurRad="12700" dist="38100" dir="2700000" algn="tl" rotWithShape="0">
                  <a:schemeClr val="bg1">
                    <a:lumMod val="50000"/>
                  </a:schemeClr>
                </a:outerShdw>
              </a:effectLst>
            </a:endParaRPr>
          </a:p>
          <a:p>
            <a:pPr algn="ctr"/>
            <a:r>
              <a:rPr lang="en-US" sz="3200" b="1" dirty="0" smtClean="0">
                <a:ln w="9525">
                  <a:solidFill>
                    <a:schemeClr val="bg1"/>
                  </a:solidFill>
                  <a:prstDash val="solid"/>
                </a:ln>
                <a:effectLst>
                  <a:outerShdw blurRad="12700" dist="38100" dir="2700000" algn="tl" rotWithShape="0">
                    <a:schemeClr val="bg1">
                      <a:lumMod val="50000"/>
                    </a:schemeClr>
                  </a:outerShdw>
                </a:effectLst>
              </a:rPr>
              <a:t>The collection basket </a:t>
            </a:r>
          </a:p>
          <a:p>
            <a:pPr algn="ctr"/>
            <a:r>
              <a:rPr lang="en-US" sz="3200" b="1" dirty="0" smtClean="0">
                <a:ln w="9525">
                  <a:solidFill>
                    <a:schemeClr val="bg1"/>
                  </a:solidFill>
                  <a:prstDash val="solid"/>
                </a:ln>
                <a:effectLst>
                  <a:outerShdw blurRad="12700" dist="38100" dir="2700000" algn="tl" rotWithShape="0">
                    <a:schemeClr val="bg1">
                      <a:lumMod val="50000"/>
                    </a:schemeClr>
                  </a:outerShdw>
                </a:effectLst>
              </a:rPr>
              <a:t>is in the foyer</a:t>
            </a:r>
            <a:endParaRPr lang="en-US" sz="3200" dirty="0"/>
          </a:p>
        </p:txBody>
      </p:sp>
    </p:spTree>
    <p:extLst>
      <p:ext uri="{BB962C8B-B14F-4D97-AF65-F5344CB8AC3E}">
        <p14:creationId xmlns:p14="http://schemas.microsoft.com/office/powerpoint/2010/main" val="2069050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Nature of Demons</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91386" y="1689315"/>
            <a:ext cx="11844670" cy="4909893"/>
          </a:xfrm>
        </p:spPr>
        <p:txBody>
          <a:bodyPr>
            <a:normAutofit/>
          </a:bodyPr>
          <a:lstStyle/>
          <a:p>
            <a:pPr marL="0" indent="0">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Demons in the Old Testament</a:t>
            </a:r>
          </a:p>
          <a:p>
            <a:pPr marL="0" indent="0">
              <a:buClr>
                <a:srgbClr val="FFFFCC"/>
              </a:buClr>
              <a:buSzPct val="75000"/>
              <a:buNone/>
            </a:pP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Demons in the time of Christ</a:t>
            </a:r>
          </a:p>
          <a:p>
            <a:pPr marL="0" indent="0">
              <a:buClr>
                <a:srgbClr val="FFFFCC"/>
              </a:buClr>
              <a:buSzPct val="75000"/>
              <a:buNone/>
            </a:pP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Demons today</a:t>
            </a:r>
          </a:p>
        </p:txBody>
      </p:sp>
    </p:spTree>
    <p:extLst>
      <p:ext uri="{BB962C8B-B14F-4D97-AF65-F5344CB8AC3E}">
        <p14:creationId xmlns:p14="http://schemas.microsoft.com/office/powerpoint/2010/main" val="3527982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What are Demons?</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87458" y="1689315"/>
            <a:ext cx="11472581" cy="4909893"/>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Undefined in the Old Testament</a:t>
            </a: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New Testament gives them personality</a:t>
            </a:r>
          </a:p>
          <a:p>
            <a:pPr marL="0" indent="0">
              <a:buClr>
                <a:srgbClr val="FFFFCC"/>
              </a:buClr>
              <a:buSzPct val="75000"/>
              <a:buNone/>
            </a:pP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Satan’s angels?</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2 Corinthians 11:14</a:t>
            </a:r>
          </a:p>
        </p:txBody>
      </p:sp>
    </p:spTree>
    <p:extLst>
      <p:ext uri="{BB962C8B-B14F-4D97-AF65-F5344CB8AC3E}">
        <p14:creationId xmlns:p14="http://schemas.microsoft.com/office/powerpoint/2010/main" val="155033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 the Old Testament</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87458" y="1689315"/>
            <a:ext cx="11472581" cy="5431332"/>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Foreign gods in general</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Psalm 106:37, Deuteronomy 32:17</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Specific Assyrian gods</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Leviticus 17:7, 2 Chronicles 11:15</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Evil Spirits</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Abimelech, Saul, Ahab’s prophets</a:t>
            </a: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4" name="Rounded Rectangle 3"/>
          <p:cNvSpPr/>
          <p:nvPr/>
        </p:nvSpPr>
        <p:spPr>
          <a:xfrm>
            <a:off x="598088" y="1872127"/>
            <a:ext cx="10675545" cy="3883937"/>
          </a:xfrm>
          <a:prstGeom prst="roundRect">
            <a:avLst/>
          </a:prstGeom>
          <a:solidFill>
            <a:srgbClr val="192610"/>
          </a:solidFill>
        </p:spPr>
        <p:style>
          <a:lnRef idx="3">
            <a:schemeClr val="lt1"/>
          </a:lnRef>
          <a:fillRef idx="1">
            <a:schemeClr val="dk1"/>
          </a:fillRef>
          <a:effectRef idx="1">
            <a:schemeClr val="dk1"/>
          </a:effectRef>
          <a:fontRef idx="minor">
            <a:schemeClr val="lt1"/>
          </a:fontRef>
        </p:style>
        <p:txBody>
          <a:bodyPr rtlCol="0" anchor="ctr"/>
          <a:lstStyle/>
          <a:p>
            <a:pPr algn="ctr">
              <a:buClr>
                <a:srgbClr val="FFFFCC"/>
              </a:buClr>
              <a:buSzPct val="75000"/>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CONCLUSION: </a:t>
            </a: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algn="ctr">
              <a:buClr>
                <a:srgbClr val="FFFFCC"/>
              </a:buClr>
              <a:buSzPct val="75000"/>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Demonic appearances in the Old Testament pertained to false gods, emotional instability and false revelations. There were no demonic possessions of people. </a:t>
            </a: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218029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Demons Versus Jesus</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87458" y="1689315"/>
            <a:ext cx="11472581" cy="5431332"/>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63 references to demons and Jesus</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Possessing people of many nations</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Speaking through people</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Doing miraculous things</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Proclaiming Jesus (James 2:19)</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Demonic presence changed in Jesus’ time</a:t>
            </a:r>
          </a:p>
        </p:txBody>
      </p:sp>
    </p:spTree>
    <p:extLst>
      <p:ext uri="{BB962C8B-B14F-4D97-AF65-F5344CB8AC3E}">
        <p14:creationId xmlns:p14="http://schemas.microsoft.com/office/powerpoint/2010/main" val="3199681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Demons Versus Jesus</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87458" y="1689315"/>
            <a:ext cx="11472581" cy="5431332"/>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Accusations against Jesus:</a:t>
            </a:r>
          </a:p>
          <a:p>
            <a:pPr marL="0" indent="0">
              <a:buClr>
                <a:srgbClr val="FFFFCC"/>
              </a:buClr>
              <a:buSzPct val="75000"/>
              <a:buNone/>
            </a:pPr>
            <a:r>
              <a:rPr lang="en-US" sz="4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a:t>
            </a:r>
            <a:r>
              <a:rPr lang="en-US" sz="44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Pharisees said, "He casts out demons by the ruler of the demons</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a:t>
            </a: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Matthew 9:34</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4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For John came neither eating nor drinking, and they say, 'He has a demon</a:t>
            </a: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Matthew 11:18</a:t>
            </a:r>
          </a:p>
          <a:p>
            <a:pPr marL="0" indent="0">
              <a:buClr>
                <a:srgbClr val="FFFFCC"/>
              </a:buClr>
              <a:buSzPct val="75000"/>
              <a:buNone/>
            </a:pPr>
            <a:r>
              <a:rPr lang="en-US" sz="44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And many of them said, "He has a demon and is mad. Why do you listen to Him</a:t>
            </a: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 John 10:20 </a:t>
            </a:r>
          </a:p>
        </p:txBody>
      </p:sp>
    </p:spTree>
    <p:extLst>
      <p:ext uri="{BB962C8B-B14F-4D97-AF65-F5344CB8AC3E}">
        <p14:creationId xmlns:p14="http://schemas.microsoft.com/office/powerpoint/2010/main" val="3302506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Demons Versus Jesus</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87458" y="1689315"/>
            <a:ext cx="11472581" cy="5431332"/>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Luke 11:14-26</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Jesus CANNOT cast out demons by Satan</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Jesus was demonstrating a Kingdom come</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Satan was the strong man (Isaiah 53:12)</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Jesus was demonstrating the power to rule</a:t>
            </a:r>
          </a:p>
        </p:txBody>
      </p:sp>
      <p:sp>
        <p:nvSpPr>
          <p:cNvPr id="4" name="Rounded Rectangle 3"/>
          <p:cNvSpPr/>
          <p:nvPr/>
        </p:nvSpPr>
        <p:spPr>
          <a:xfrm>
            <a:off x="98079" y="2457789"/>
            <a:ext cx="11995842" cy="3295461"/>
          </a:xfrm>
          <a:prstGeom prst="roundRect">
            <a:avLst/>
          </a:prstGeom>
          <a:solidFill>
            <a:srgbClr val="192610"/>
          </a:solidFill>
        </p:spPr>
        <p:style>
          <a:lnRef idx="3">
            <a:schemeClr val="lt1"/>
          </a:lnRef>
          <a:fillRef idx="1">
            <a:schemeClr val="dk1"/>
          </a:fillRef>
          <a:effectRef idx="1">
            <a:schemeClr val="dk1"/>
          </a:effectRef>
          <a:fontRef idx="minor">
            <a:schemeClr val="lt1"/>
          </a:fontRef>
        </p:style>
        <p:txBody>
          <a:bodyPr rtlCol="0" anchor="ctr"/>
          <a:lstStyle/>
          <a:p>
            <a:pPr algn="ctr">
              <a:buClr>
                <a:srgbClr val="FFFFCC"/>
              </a:buClr>
              <a:buSzPct val="75000"/>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CONCLUSION: </a:t>
            </a: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algn="ctr">
              <a:buClr>
                <a:srgbClr val="FFFFCC"/>
              </a:buClr>
              <a:buSzPct val="75000"/>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Demonic </a:t>
            </a:r>
            <a:r>
              <a:rPr lang="en-US" sz="44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possession</a:t>
            </a: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was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limited to the time of Jesus and His apostles to demonstrate His source of authority and His power to overcome Satan</a:t>
            </a: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557853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Demons Today</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87458" y="1689315"/>
            <a:ext cx="11472581" cy="5296276"/>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False gods</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1 Corinthians 10:20-21/Revelation 9:20</a:t>
            </a:r>
          </a:p>
          <a:p>
            <a:pPr marL="0" indent="0">
              <a:buClr>
                <a:srgbClr val="FFFFCC"/>
              </a:buClr>
              <a:buSzPct val="75000"/>
              <a:buNone/>
            </a:pP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Worldly wisdom and deceiving messages</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1 Timothy 4:1/James 3:15</a:t>
            </a:r>
          </a:p>
          <a:p>
            <a:pPr marL="0" indent="0">
              <a:buClr>
                <a:srgbClr val="FFFFCC"/>
              </a:buClr>
              <a:buSzPct val="75000"/>
              <a:buNone/>
            </a:pP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937180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371797</TotalTime>
  <Words>1044</Words>
  <Application>Microsoft Office PowerPoint</Application>
  <PresentationFormat>Widescreen</PresentationFormat>
  <Paragraphs>144</Paragraphs>
  <Slides>14</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Bell MT</vt:lpstr>
      <vt:lpstr>Calibri</vt:lpstr>
      <vt:lpstr>Depth</vt:lpstr>
      <vt:lpstr>Welcome!</vt:lpstr>
      <vt:lpstr>PowerPoint Presentation</vt:lpstr>
      <vt:lpstr>The Nature of Demons</vt:lpstr>
      <vt:lpstr>What are Demons?</vt:lpstr>
      <vt:lpstr>In the Old Testament</vt:lpstr>
      <vt:lpstr>Demons Versus Jesus</vt:lpstr>
      <vt:lpstr>Demons Versus Jesus</vt:lpstr>
      <vt:lpstr>Demons Versus Jesus</vt:lpstr>
      <vt:lpstr>Demons Today</vt:lpstr>
      <vt:lpstr>Demons Today</vt:lpstr>
      <vt:lpstr>Demons Today</vt:lpstr>
      <vt:lpstr>Demonic Dangers</vt:lpstr>
      <vt:lpstr>PowerPoint Presentation</vt:lpstr>
      <vt:lpstr>The Divine Plan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dc:title>
  <dc:creator>BRIAN HAINES</dc:creator>
  <cp:lastModifiedBy>BRIAN HAINES</cp:lastModifiedBy>
  <cp:revision>1181</cp:revision>
  <dcterms:created xsi:type="dcterms:W3CDTF">2016-12-20T17:11:47Z</dcterms:created>
  <dcterms:modified xsi:type="dcterms:W3CDTF">2020-09-21T16:24:07Z</dcterms:modified>
</cp:coreProperties>
</file>